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Lst>
  <p:notesMasterIdLst>
    <p:notesMasterId r:id="rId16"/>
  </p:notesMasterIdLst>
  <p:sldIdLst>
    <p:sldId id="257" r:id="rId5"/>
    <p:sldId id="293" r:id="rId6"/>
    <p:sldId id="382" r:id="rId7"/>
    <p:sldId id="385" r:id="rId8"/>
    <p:sldId id="386" r:id="rId9"/>
    <p:sldId id="384" r:id="rId10"/>
    <p:sldId id="387" r:id="rId11"/>
    <p:sldId id="376" r:id="rId12"/>
    <p:sldId id="379" r:id="rId13"/>
    <p:sldId id="380" r:id="rId14"/>
    <p:sldId id="381" r:id="rId15"/>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8" clrIdx="0"/>
  <p:cmAuthor id="2" name="Reusswig, Soryna" initials="R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D8DAE4"/>
    <a:srgbClr val="D8DAE3"/>
    <a:srgbClr val="455D8F"/>
    <a:srgbClr val="6678A3"/>
    <a:srgbClr val="98A2C4"/>
    <a:srgbClr val="1B4379"/>
    <a:srgbClr val="ECEDF3"/>
    <a:srgbClr val="ECEEF2"/>
    <a:srgbClr val="D9DAE3"/>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93526" autoAdjust="0"/>
  </p:normalViewPr>
  <p:slideViewPr>
    <p:cSldViewPr snapToGrid="0" snapToObjects="1">
      <p:cViewPr varScale="1">
        <p:scale>
          <a:sx n="138" d="100"/>
          <a:sy n="138" d="100"/>
        </p:scale>
        <p:origin x="1440" y="168"/>
      </p:cViewPr>
      <p:guideLst>
        <p:guide orient="horz" pos="1620"/>
        <p:guide pos="2880"/>
      </p:guideLst>
    </p:cSldViewPr>
  </p:slideViewPr>
  <p:outlineViewPr>
    <p:cViewPr>
      <p:scale>
        <a:sx n="33" d="100"/>
        <a:sy n="33" d="100"/>
      </p:scale>
      <p:origin x="0" y="0"/>
    </p:cViewPr>
  </p:outlineViewPr>
  <p:notesTextViewPr>
    <p:cViewPr>
      <p:scale>
        <a:sx n="300" d="100"/>
        <a:sy n="300" d="100"/>
      </p:scale>
      <p:origin x="0" y="0"/>
    </p:cViewPr>
  </p:notesTextViewPr>
  <p:sorterViewPr>
    <p:cViewPr>
      <p:scale>
        <a:sx n="66" d="100"/>
        <a:sy n="66" d="100"/>
      </p:scale>
      <p:origin x="0" y="0"/>
    </p:cViewPr>
  </p:sorterViewPr>
  <p:notesViewPr>
    <p:cSldViewPr snapToGrid="0" snapToObjects="1">
      <p:cViewPr varScale="1">
        <p:scale>
          <a:sx n="111" d="100"/>
          <a:sy n="111" d="100"/>
        </p:scale>
        <p:origin x="3504" y="5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1F0A2-FAB3-0C4C-BF9E-0600F8AC893B}" type="datetimeFigureOut">
              <a:rPr lang="de-DE" smtClean="0"/>
              <a:t>13.11.23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3D9E9-F812-7843-8027-CE90304E8A38}" type="slidenum">
              <a:rPr lang="de-DE" smtClean="0"/>
              <a:t>‹#›</a:t>
            </a:fld>
            <a:endParaRPr lang="de-DE"/>
          </a:p>
        </p:txBody>
      </p:sp>
    </p:spTree>
    <p:extLst>
      <p:ext uri="{BB962C8B-B14F-4D97-AF65-F5344CB8AC3E}">
        <p14:creationId xmlns:p14="http://schemas.microsoft.com/office/powerpoint/2010/main" val="171432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9F3D9E9-F812-7843-8027-CE90304E8A38}" type="slidenum">
              <a:rPr lang="de-DE" smtClean="0"/>
              <a:t>2</a:t>
            </a:fld>
            <a:endParaRPr lang="de-DE"/>
          </a:p>
        </p:txBody>
      </p:sp>
    </p:spTree>
    <p:extLst>
      <p:ext uri="{BB962C8B-B14F-4D97-AF65-F5344CB8AC3E}">
        <p14:creationId xmlns:p14="http://schemas.microsoft.com/office/powerpoint/2010/main" val="406754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9F3D9E9-F812-7843-8027-CE90304E8A38}" type="slidenum">
              <a:rPr lang="de-DE" smtClean="0"/>
              <a:t>7</a:t>
            </a:fld>
            <a:endParaRPr lang="de-DE"/>
          </a:p>
        </p:txBody>
      </p:sp>
    </p:spTree>
    <p:extLst>
      <p:ext uri="{BB962C8B-B14F-4D97-AF65-F5344CB8AC3E}">
        <p14:creationId xmlns:p14="http://schemas.microsoft.com/office/powerpoint/2010/main" val="2768719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3D9E9-F812-7843-8027-CE90304E8A38}" type="slidenum">
              <a:rPr lang="de-DE" smtClean="0"/>
              <a:t>10</a:t>
            </a:fld>
            <a:endParaRPr lang="de-DE"/>
          </a:p>
        </p:txBody>
      </p:sp>
    </p:spTree>
    <p:extLst>
      <p:ext uri="{BB962C8B-B14F-4D97-AF65-F5344CB8AC3E}">
        <p14:creationId xmlns:p14="http://schemas.microsoft.com/office/powerpoint/2010/main" val="11273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3D9E9-F812-7843-8027-CE90304E8A38}" type="slidenum">
              <a:rPr lang="de-DE" smtClean="0"/>
              <a:t>11</a:t>
            </a:fld>
            <a:endParaRPr lang="de-DE"/>
          </a:p>
        </p:txBody>
      </p:sp>
    </p:spTree>
    <p:extLst>
      <p:ext uri="{BB962C8B-B14F-4D97-AF65-F5344CB8AC3E}">
        <p14:creationId xmlns:p14="http://schemas.microsoft.com/office/powerpoint/2010/main" val="561364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472ED94B-56BD-1F42-A63A-CA1C1FF5401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10069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710497E-47E9-4B48-8A60-8E9733E1A9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56696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FFADE86C-5D5D-C34C-8E62-65CB4F82E72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154588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9" name="Titel 1"/>
          <p:cNvSpPr>
            <a:spLocks noGrp="1"/>
          </p:cNvSpPr>
          <p:nvPr userDrawn="1"/>
        </p:nvSpPr>
        <p:spPr>
          <a:xfrm>
            <a:off x="990541" y="2021120"/>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VISION &amp; MISSINZ</a:t>
            </a:r>
          </a:p>
        </p:txBody>
      </p:sp>
      <p:sp>
        <p:nvSpPr>
          <p:cNvPr id="20" name="Titel 1"/>
          <p:cNvSpPr>
            <a:spLocks noGrp="1"/>
          </p:cNvSpPr>
          <p:nvPr userDrawn="1"/>
        </p:nvSpPr>
        <p:spPr>
          <a:xfrm>
            <a:off x="5604376" y="2019129"/>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FACTS &amp; FIGURES</a:t>
            </a:r>
          </a:p>
        </p:txBody>
      </p:sp>
      <p:sp>
        <p:nvSpPr>
          <p:cNvPr id="32" name="Titel 1"/>
          <p:cNvSpPr>
            <a:spLocks noGrp="1"/>
          </p:cNvSpPr>
          <p:nvPr>
            <p:ph type="title"/>
          </p:nvPr>
        </p:nvSpPr>
        <p:spPr>
          <a:xfrm>
            <a:off x="629841" y="342900"/>
            <a:ext cx="2949178" cy="1200150"/>
          </a:xfrm>
        </p:spPr>
        <p:txBody>
          <a:bodyPr anchor="b"/>
          <a:lstStyle>
            <a:lvl1pPr>
              <a:defRPr sz="2400"/>
            </a:lvl1pPr>
          </a:lstStyle>
          <a:p>
            <a:r>
              <a:rPr lang="en-GB" noProof="0" dirty="0" err="1"/>
              <a:t>Mastertitelformat</a:t>
            </a:r>
            <a:r>
              <a:rPr lang="en-GB" noProof="0" dirty="0"/>
              <a:t> </a:t>
            </a:r>
            <a:r>
              <a:rPr lang="en-GB" noProof="0" dirty="0" err="1"/>
              <a:t>bearbeiten</a:t>
            </a:r>
            <a:endParaRPr lang="en-GB" noProof="0" dirty="0"/>
          </a:p>
        </p:txBody>
      </p:sp>
      <p:sp>
        <p:nvSpPr>
          <p:cNvPr id="5" name="Slide Number Placeholder 6">
            <a:extLst>
              <a:ext uri="{FF2B5EF4-FFF2-40B4-BE49-F238E27FC236}">
                <a16:creationId xmlns:a16="http://schemas.microsoft.com/office/drawing/2014/main" id="{E39A0E84-BA3F-E94B-9C1C-D07EC9D3CAA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43187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_Zwischenfolie">
    <p:spTree>
      <p:nvGrpSpPr>
        <p:cNvPr id="1" name=""/>
        <p:cNvGrpSpPr/>
        <p:nvPr/>
      </p:nvGrpSpPr>
      <p:grpSpPr>
        <a:xfrm>
          <a:off x="0" y="0"/>
          <a:ext cx="0" cy="0"/>
          <a:chOff x="0" y="0"/>
          <a:chExt cx="0" cy="0"/>
        </a:xfrm>
      </p:grpSpPr>
      <p:sp>
        <p:nvSpPr>
          <p:cNvPr id="10" name="Rechteck 9"/>
          <p:cNvSpPr/>
          <p:nvPr userDrawn="1"/>
        </p:nvSpPr>
        <p:spPr>
          <a:xfrm>
            <a:off x="0" y="0"/>
            <a:ext cx="9144000" cy="5143500"/>
          </a:xfrm>
          <a:prstGeom prst="rect">
            <a:avLst/>
          </a:prstGeom>
          <a:solidFill>
            <a:srgbClr val="173F74">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350" kern="1200"/>
          </a:p>
        </p:txBody>
      </p: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427" cy="223202"/>
          </a:xfrm>
          <a:prstGeom prst="rect">
            <a:avLst/>
          </a:prstGeom>
          <a:noFill/>
        </p:spPr>
      </p:pic>
      <p:cxnSp>
        <p:nvCxnSpPr>
          <p:cNvPr id="12" name="Gerade Verbindung 4"/>
          <p:cNvCxnSpPr/>
          <p:nvPr userDrawn="1"/>
        </p:nvCxnSpPr>
        <p:spPr>
          <a:xfrm>
            <a:off x="502906"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el 1"/>
          <p:cNvSpPr>
            <a:spLocks noGrp="1"/>
          </p:cNvSpPr>
          <p:nvPr>
            <p:ph type="title" hasCustomPrompt="1"/>
          </p:nvPr>
        </p:nvSpPr>
        <p:spPr>
          <a:xfrm>
            <a:off x="385576" y="3381521"/>
            <a:ext cx="5104472" cy="1386191"/>
          </a:xfrm>
        </p:spPr>
        <p:txBody>
          <a:bodyPr anchor="b">
            <a:noAutofit/>
          </a:bodyPr>
          <a:lstStyle>
            <a:lvl1pPr>
              <a:lnSpc>
                <a:spcPts val="4875"/>
              </a:lnSpc>
              <a:defRPr sz="5250" b="1" cap="all" baseline="0">
                <a:solidFill>
                  <a:schemeClr val="bg1"/>
                </a:solidFill>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Tree>
    <p:extLst>
      <p:ext uri="{BB962C8B-B14F-4D97-AF65-F5344CB8AC3E}">
        <p14:creationId xmlns:p14="http://schemas.microsoft.com/office/powerpoint/2010/main" val="24260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_Inhaltsverzeichni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a:t>CONTENT</a:t>
            </a:r>
            <a:br>
              <a:rPr lang="en-GB" noProof="0" dirty="0"/>
            </a:br>
            <a:endParaRPr lang="en-GB" noProof="0" dirty="0"/>
          </a:p>
        </p:txBody>
      </p:sp>
      <p:sp>
        <p:nvSpPr>
          <p:cNvPr id="4" name="Textplatzhalter 3"/>
          <p:cNvSpPr>
            <a:spLocks noGrp="1"/>
          </p:cNvSpPr>
          <p:nvPr>
            <p:ph type="body" sz="half" idx="2" hasCustomPrompt="1"/>
          </p:nvPr>
        </p:nvSpPr>
        <p:spPr>
          <a:xfrm>
            <a:off x="385576" y="1688965"/>
            <a:ext cx="4131000" cy="2858691"/>
          </a:xfrm>
        </p:spPr>
        <p:txBody>
          <a:bodyPr>
            <a:normAutofit/>
          </a:bodyPr>
          <a:lstStyle>
            <a:lvl1pPr marL="257175" indent="-257175">
              <a:lnSpc>
                <a:spcPts val="1800"/>
              </a:lnSpc>
              <a:buFont typeface="Wingdings" charset="2"/>
              <a:buChar char="§"/>
              <a:defRPr sz="1500" baseline="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Mastertitel</a:t>
            </a:r>
            <a:r>
              <a:rPr lang="en-GB" noProof="0" dirty="0"/>
              <a:t> </a:t>
            </a:r>
            <a:r>
              <a:rPr lang="en-GB" noProof="0" dirty="0" err="1"/>
              <a:t>bearbeiten</a:t>
            </a:r>
            <a:endParaRPr lang="en-GB" noProof="0" dirty="0"/>
          </a:p>
          <a:p>
            <a:pPr lvl="0"/>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688966"/>
            <a:ext cx="4131000" cy="2858690"/>
          </a:xfrm>
        </p:spPr>
        <p:txBody>
          <a:bodyPr>
            <a:noAutofit/>
          </a:bodyPr>
          <a:lstStyle>
            <a:lvl1pPr marL="257175" indent="-257175">
              <a:lnSpc>
                <a:spcPts val="1800"/>
              </a:lnSpc>
              <a:buFont typeface="Wingdings" charset="2"/>
              <a:buChar char="§"/>
              <a:defRPr sz="1500" baseline="0">
                <a:latin typeface="+mj-lt"/>
              </a:defRPr>
            </a:lvl1pPr>
          </a:lstStyle>
          <a:p>
            <a:pPr lvl="0"/>
            <a:r>
              <a:rPr lang="en-GB" noProof="0" dirty="0" err="1"/>
              <a:t>Mastertitel</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8" name="Slide Number Placeholder 6">
            <a:extLst>
              <a:ext uri="{FF2B5EF4-FFF2-40B4-BE49-F238E27FC236}">
                <a16:creationId xmlns:a16="http://schemas.microsoft.com/office/drawing/2014/main" id="{075F23C4-D9E0-F34E-BDE8-EDF47BCB6CE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334544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nhalt - 2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1"/>
            <a:ext cx="413100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954024"/>
            <a:ext cx="4131000" cy="2858690"/>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8" name="Slide Number Placeholder 6">
            <a:extLst>
              <a:ext uri="{FF2B5EF4-FFF2-40B4-BE49-F238E27FC236}">
                <a16:creationId xmlns:a16="http://schemas.microsoft.com/office/drawing/2014/main" id="{957F6DAE-1A66-1543-B44E-11F01BF7E1F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954933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nhalt - 1xBild - 12pt">
    <p:spTree>
      <p:nvGrpSpPr>
        <p:cNvPr id="1" name=""/>
        <p:cNvGrpSpPr/>
        <p:nvPr/>
      </p:nvGrpSpPr>
      <p:grpSpPr>
        <a:xfrm>
          <a:off x="0" y="0"/>
          <a:ext cx="0" cy="0"/>
          <a:chOff x="0" y="0"/>
          <a:chExt cx="0" cy="0"/>
        </a:xfrm>
      </p:grpSpPr>
      <p:sp>
        <p:nvSpPr>
          <p:cNvPr id="7" name="Bildplatzhalter 4"/>
          <p:cNvSpPr>
            <a:spLocks noGrp="1"/>
          </p:cNvSpPr>
          <p:nvPr>
            <p:ph type="pic" sz="quarter" idx="10" hasCustomPrompt="1"/>
          </p:nvPr>
        </p:nvSpPr>
        <p:spPr>
          <a:xfrm>
            <a:off x="4514850" y="0"/>
            <a:ext cx="4629150" cy="51435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0"/>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8" name="Slide Number Placeholder 6">
            <a:extLst>
              <a:ext uri="{FF2B5EF4-FFF2-40B4-BE49-F238E27FC236}">
                <a16:creationId xmlns:a16="http://schemas.microsoft.com/office/drawing/2014/main" id="{3A60DC5E-423E-5443-8DB4-570BDB625A6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013245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nhalt - 2xBild - 12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4509813" y="0"/>
            <a:ext cx="4634187" cy="25380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4509813" y="2592000"/>
            <a:ext cx="4634187" cy="25515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89"/>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2" name="Slide Number Placeholder 6">
            <a:extLst>
              <a:ext uri="{FF2B5EF4-FFF2-40B4-BE49-F238E27FC236}">
                <a16:creationId xmlns:a16="http://schemas.microsoft.com/office/drawing/2014/main" id="{EFBD2B6F-FC75-D749-9061-46ADC15329B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961902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nhalt - 3xBild - 14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6849000" y="34685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77872"/>
            <a:ext cx="6159923"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8"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3549499"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25"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1" name="Slide Number Placeholder 6">
            <a:extLst>
              <a:ext uri="{FF2B5EF4-FFF2-40B4-BE49-F238E27FC236}">
                <a16:creationId xmlns:a16="http://schemas.microsoft.com/office/drawing/2014/main" id="{E64786AC-6C83-7541-BD28-965C8E0CF0C3}"/>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853723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nhalt - 6xBild - 14pt">
    <p:spTree>
      <p:nvGrpSpPr>
        <p:cNvPr id="1" name=""/>
        <p:cNvGrpSpPr/>
        <p:nvPr/>
      </p:nvGrpSpPr>
      <p:grpSpPr>
        <a:xfrm>
          <a:off x="0" y="0"/>
          <a:ext cx="0" cy="0"/>
          <a:chOff x="0" y="0"/>
          <a:chExt cx="0" cy="0"/>
        </a:xfrm>
      </p:grpSpPr>
      <p:sp>
        <p:nvSpPr>
          <p:cNvPr id="23" name="Bildplatzhalter 4"/>
          <p:cNvSpPr>
            <a:spLocks noGrp="1"/>
          </p:cNvSpPr>
          <p:nvPr>
            <p:ph type="pic" sz="quarter" idx="15" hasCustomPrompt="1"/>
          </p:nvPr>
        </p:nvSpPr>
        <p:spPr>
          <a:xfrm>
            <a:off x="4509812" y="231"/>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2" name="Bildplatzhalter 4"/>
          <p:cNvSpPr>
            <a:spLocks noGrp="1"/>
          </p:cNvSpPr>
          <p:nvPr>
            <p:ph type="pic" sz="quarter" idx="14" hasCustomPrompt="1"/>
          </p:nvPr>
        </p:nvSpPr>
        <p:spPr>
          <a:xfrm>
            <a:off x="4509812"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1" name="Bildplatzhalter 4"/>
          <p:cNvSpPr>
            <a:spLocks noGrp="1"/>
          </p:cNvSpPr>
          <p:nvPr>
            <p:ph type="pic" sz="quarter" idx="13" hasCustomPrompt="1"/>
          </p:nvPr>
        </p:nvSpPr>
        <p:spPr>
          <a:xfrm>
            <a:off x="4509813"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6849000"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1"/>
            <a:ext cx="3769350"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Textplatzhalter 6"/>
          <p:cNvSpPr>
            <a:spLocks noGrp="1"/>
          </p:cNvSpPr>
          <p:nvPr>
            <p:ph type="body" sz="quarter" idx="17"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3" name="Slide Number Placeholder 6">
            <a:extLst>
              <a:ext uri="{FF2B5EF4-FFF2-40B4-BE49-F238E27FC236}">
                <a16:creationId xmlns:a16="http://schemas.microsoft.com/office/drawing/2014/main" id="{D34DECDC-A5F0-0644-A940-6BA183A7FCF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183659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0618C11-2972-744E-8009-2F22DF7021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462640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200"/>
              </a:lnSpc>
              <a:buNone/>
              <a:defRPr sz="90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Slide Number Placeholder 6">
            <a:extLst>
              <a:ext uri="{FF2B5EF4-FFF2-40B4-BE49-F238E27FC236}">
                <a16:creationId xmlns:a16="http://schemas.microsoft.com/office/drawing/2014/main" id="{29FFBA92-79DB-0C41-9346-72368730FA0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414359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dirty="0"/>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105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Slide Number Placeholder 6">
            <a:extLst>
              <a:ext uri="{FF2B5EF4-FFF2-40B4-BE49-F238E27FC236}">
                <a16:creationId xmlns:a16="http://schemas.microsoft.com/office/drawing/2014/main" id="{32D29D53-BA80-7E40-AA03-21BB2EB3284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121603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Slide Number Placeholder 6">
            <a:extLst>
              <a:ext uri="{FF2B5EF4-FFF2-40B4-BE49-F238E27FC236}">
                <a16:creationId xmlns:a16="http://schemas.microsoft.com/office/drawing/2014/main" id="{EB797B40-A306-7545-8798-5423C248D41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175671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350"/>
              </a:lnSpc>
              <a:buFontTx/>
              <a:buNone/>
              <a:defRPr sz="105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Slide Number Placeholder 6">
            <a:extLst>
              <a:ext uri="{FF2B5EF4-FFF2-40B4-BE49-F238E27FC236}">
                <a16:creationId xmlns:a16="http://schemas.microsoft.com/office/drawing/2014/main" id="{64EFFFA5-65F0-954B-A3FD-7362CDF97DEF}"/>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50856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Slide Number Placeholder 6">
            <a:extLst>
              <a:ext uri="{FF2B5EF4-FFF2-40B4-BE49-F238E27FC236}">
                <a16:creationId xmlns:a16="http://schemas.microsoft.com/office/drawing/2014/main" id="{92E71D7F-0D49-964D-9E5D-7B998D427398}"/>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32392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81911014-9023-6F4E-90F4-3A788F650DD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9189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a:extLst>
              <a:ext uri="{FF2B5EF4-FFF2-40B4-BE49-F238E27FC236}">
                <a16:creationId xmlns:a16="http://schemas.microsoft.com/office/drawing/2014/main" id="{02C12031-05B3-0F4B-9E9A-87AA2BDDBA57}"/>
              </a:ext>
            </a:extLst>
          </p:cNvPr>
          <p:cNvSpPr>
            <a:spLocks noGrp="1"/>
          </p:cNvSpPr>
          <p:nvPr>
            <p:ph type="sldNum" sz="quarter" idx="10"/>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51604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6">
            <a:extLst>
              <a:ext uri="{FF2B5EF4-FFF2-40B4-BE49-F238E27FC236}">
                <a16:creationId xmlns:a16="http://schemas.microsoft.com/office/drawing/2014/main" id="{582A596F-62AC-B34D-B3BE-6C9ADF89155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861485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46F1C162-73EF-9747-BB90-7A5ED948688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1179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3ED1475E-C4F9-9C48-AC97-178906119CB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4240194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EF2D888B-50F4-534B-8CCC-547BE66DFFA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18162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D435B8-5B2C-B740-909F-F439BFE4C041}"/>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8199026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694" r:id="rId14"/>
    <p:sldLayoutId id="2147483676" r:id="rId15"/>
    <p:sldLayoutId id="2147483683" r:id="rId16"/>
    <p:sldLayoutId id="2147483686" r:id="rId17"/>
    <p:sldLayoutId id="2147483685" r:id="rId18"/>
    <p:sldLayoutId id="2147483697" r:id="rId19"/>
    <p:sldLayoutId id="2147483689" r:id="rId20"/>
    <p:sldLayoutId id="2147483688" r:id="rId21"/>
    <p:sldLayoutId id="2147483690" r:id="rId22"/>
    <p:sldLayoutId id="2147483691" r:id="rId2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njura.com/how-to-leverage-data-analytics-to-forecast-stock-and-demand-a-guide-for-inventory-planners/" TargetMode="External"/><Relationship Id="rId2" Type="http://schemas.openxmlformats.org/officeDocument/2006/relationships/hyperlink" Target="https://www.technology-innovators.com/warehouse-robotics-automation-and-efficiency-in-inventory-management/" TargetMode="External"/><Relationship Id="rId1" Type="http://schemas.openxmlformats.org/officeDocument/2006/relationships/slideLayout" Target="../slideLayouts/slideLayout2.xml"/><Relationship Id="rId5" Type="http://schemas.openxmlformats.org/officeDocument/2006/relationships/hyperlink" Target="https://medium.com/total-data-science/how-machine-learning-is-helping-in-providing-dynamic-pricing-7efdb8af9083" TargetMode="External"/><Relationship Id="rId4" Type="http://schemas.openxmlformats.org/officeDocument/2006/relationships/hyperlink" Target="https://www.mightycube.co.jp/en/solution/inventry-manageme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9144000" cy="5143500"/>
          </a:xfrm>
          <a:prstGeom prst="rect">
            <a:avLst/>
          </a:prstGeom>
        </p:spPr>
      </p:pic>
      <p:pic>
        <p:nvPicPr>
          <p:cNvPr id="6" name="Bild 9">
            <a:extLst>
              <a:ext uri="{FF2B5EF4-FFF2-40B4-BE49-F238E27FC236}">
                <a16:creationId xmlns:a16="http://schemas.microsoft.com/office/drawing/2014/main" id="{0FA4D41A-2F29-D940-9120-03FD5892B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cxnSp>
        <p:nvCxnSpPr>
          <p:cNvPr id="8" name="Gerade Verbindung 4">
            <a:extLst>
              <a:ext uri="{FF2B5EF4-FFF2-40B4-BE49-F238E27FC236}">
                <a16:creationId xmlns:a16="http://schemas.microsoft.com/office/drawing/2014/main" id="{83E3A2B1-7D54-B540-BB4E-53D76D59D62E}"/>
              </a:ext>
            </a:extLst>
          </p:cNvPr>
          <p:cNvCxnSpPr/>
          <p:nvPr/>
        </p:nvCxnSpPr>
        <p:spPr>
          <a:xfrm>
            <a:off x="487632"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E56C0690-11CD-BA4B-83A2-98A91C9323B0}"/>
              </a:ext>
            </a:extLst>
          </p:cNvPr>
          <p:cNvSpPr>
            <a:spLocks noGrp="1"/>
          </p:cNvSpPr>
          <p:nvPr/>
        </p:nvSpPr>
        <p:spPr>
          <a:xfrm>
            <a:off x="400230" y="3451956"/>
            <a:ext cx="7307168" cy="1427356"/>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4875"/>
              </a:lnSpc>
            </a:pPr>
            <a:r>
              <a:rPr lang="en-US" sz="5100" b="1" dirty="0">
                <a:latin typeface="+mn-lt"/>
              </a:rPr>
              <a:t>LIFO vs. FIFO</a:t>
            </a:r>
          </a:p>
        </p:txBody>
      </p:sp>
    </p:spTree>
    <p:extLst>
      <p:ext uri="{BB962C8B-B14F-4D97-AF65-F5344CB8AC3E}">
        <p14:creationId xmlns:p14="http://schemas.microsoft.com/office/powerpoint/2010/main" val="1633214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Applying LIFO or FIFO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idx="1"/>
          </p:nvPr>
        </p:nvSpPr>
        <p:spPr>
          <a:xfrm>
            <a:off x="628650" y="1369218"/>
            <a:ext cx="7886700" cy="3500437"/>
          </a:xfrm>
        </p:spPr>
        <p:txBody>
          <a:bodyPr>
            <a:normAutofit/>
          </a:bodyPr>
          <a:lstStyle/>
          <a:p>
            <a:r>
              <a:rPr lang="en-US" dirty="0"/>
              <a:t>We add a </a:t>
            </a:r>
            <a:r>
              <a:rPr lang="en-US" dirty="0" err="1"/>
              <a:t>sell_items</a:t>
            </a:r>
            <a:r>
              <a:rPr lang="en-US" dirty="0"/>
              <a:t> function for which we needed the method – where we implement FIFO or LIFO. </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10</a:t>
            </a:fld>
            <a:endParaRPr lang="en-GB" noProof="0" dirty="0"/>
          </a:p>
        </p:txBody>
      </p:sp>
      <p:pic>
        <p:nvPicPr>
          <p:cNvPr id="16" name="Picture 15" descr="A screenshot of a computer program&#10;&#10;Description automatically generated">
            <a:extLst>
              <a:ext uri="{FF2B5EF4-FFF2-40B4-BE49-F238E27FC236}">
                <a16:creationId xmlns:a16="http://schemas.microsoft.com/office/drawing/2014/main" id="{DC74DCD4-625E-CAAD-CCCB-580C25B8A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737" y="2018199"/>
            <a:ext cx="4454526" cy="2821635"/>
          </a:xfrm>
          <a:prstGeom prst="rect">
            <a:avLst/>
          </a:prstGeom>
        </p:spPr>
      </p:pic>
    </p:spTree>
    <p:extLst>
      <p:ext uri="{BB962C8B-B14F-4D97-AF65-F5344CB8AC3E}">
        <p14:creationId xmlns:p14="http://schemas.microsoft.com/office/powerpoint/2010/main" val="878630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Applying LIFO or FIFO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sz="half" idx="1"/>
          </p:nvPr>
        </p:nvSpPr>
        <p:spPr/>
        <p:txBody>
          <a:bodyPr>
            <a:normAutofit/>
          </a:bodyPr>
          <a:lstStyle/>
          <a:p>
            <a:r>
              <a:rPr lang="en-US" dirty="0"/>
              <a:t>FIFO:</a:t>
            </a:r>
          </a:p>
          <a:p>
            <a:endParaRPr lang="en-US" dirty="0"/>
          </a:p>
          <a:p>
            <a:endParaRPr lang="en-US" dirty="0"/>
          </a:p>
        </p:txBody>
      </p:sp>
      <p:sp>
        <p:nvSpPr>
          <p:cNvPr id="11" name="Content Placeholder 10">
            <a:extLst>
              <a:ext uri="{FF2B5EF4-FFF2-40B4-BE49-F238E27FC236}">
                <a16:creationId xmlns:a16="http://schemas.microsoft.com/office/drawing/2014/main" id="{85FBC4A4-3192-5ED7-D207-35AF9E0A7B3F}"/>
              </a:ext>
            </a:extLst>
          </p:cNvPr>
          <p:cNvSpPr>
            <a:spLocks noGrp="1"/>
          </p:cNvSpPr>
          <p:nvPr>
            <p:ph sz="half" idx="2"/>
          </p:nvPr>
        </p:nvSpPr>
        <p:spPr/>
        <p:txBody>
          <a:bodyPr/>
          <a:lstStyle/>
          <a:p>
            <a:r>
              <a:rPr lang="en-US" dirty="0"/>
              <a:t>LIFO</a:t>
            </a:r>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11</a:t>
            </a:fld>
            <a:endParaRPr lang="en-GB" noProof="0" dirty="0"/>
          </a:p>
        </p:txBody>
      </p:sp>
      <p:pic>
        <p:nvPicPr>
          <p:cNvPr id="13" name="Picture 12" descr="A screenshot of a computer&#10;&#10;Description automatically generated">
            <a:extLst>
              <a:ext uri="{FF2B5EF4-FFF2-40B4-BE49-F238E27FC236}">
                <a16:creationId xmlns:a16="http://schemas.microsoft.com/office/drawing/2014/main" id="{8A186162-F53B-779B-CFE5-27339F60E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137" y="1786812"/>
            <a:ext cx="3503864" cy="254012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B7231E2B-0752-AA44-1610-1FDBEDD46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786812"/>
            <a:ext cx="3881186" cy="2534227"/>
          </a:xfrm>
          <a:prstGeom prst="rect">
            <a:avLst/>
          </a:prstGeom>
        </p:spPr>
      </p:pic>
    </p:spTree>
    <p:extLst>
      <p:ext uri="{BB962C8B-B14F-4D97-AF65-F5344CB8AC3E}">
        <p14:creationId xmlns:p14="http://schemas.microsoft.com/office/powerpoint/2010/main" val="136136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5575" y="3381521"/>
            <a:ext cx="7862497" cy="1386191"/>
          </a:xfrm>
        </p:spPr>
        <p:txBody>
          <a:bodyPr/>
          <a:lstStyle/>
          <a:p>
            <a:r>
              <a:rPr lang="en-US" dirty="0"/>
              <a:t>Emerging Trends in Inventory Management</a:t>
            </a:r>
          </a:p>
        </p:txBody>
      </p:sp>
    </p:spTree>
    <p:extLst>
      <p:ext uri="{BB962C8B-B14F-4D97-AF65-F5344CB8AC3E}">
        <p14:creationId xmlns:p14="http://schemas.microsoft.com/office/powerpoint/2010/main" val="1266094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Emerging Trends in Inventory Management</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4830041" cy="3263504"/>
          </a:xfrm>
        </p:spPr>
        <p:txBody>
          <a:bodyPr/>
          <a:lstStyle/>
          <a:p>
            <a:pPr marL="0" indent="0">
              <a:buNone/>
            </a:pPr>
            <a:r>
              <a:rPr lang="en-US" b="1" dirty="0"/>
              <a:t>Automation:</a:t>
            </a:r>
          </a:p>
          <a:p>
            <a:pPr algn="just"/>
            <a:r>
              <a:rPr lang="en-US" sz="2000" dirty="0">
                <a:effectLst/>
                <a:ea typeface="Calibri" panose="020F0502020204030204" pitchFamily="34" charset="0"/>
                <a:cs typeface="Mangal" panose="02040503050203030202" pitchFamily="18" charset="0"/>
              </a:rPr>
              <a:t>Inventory Tracking and Management can be improved by integrating robotics to get real-time updates. Robots can be equipped with RFID and sensors to scan and identify each time, update the inventory records and optimize storage. This increases inventory levels accuracy in real time and reduces opportunities of human error</a:t>
            </a:r>
          </a:p>
          <a:p>
            <a:endParaRPr lang="en-US" dirty="0"/>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3</a:t>
            </a:fld>
            <a:endParaRPr lang="en-GB" dirty="0"/>
          </a:p>
        </p:txBody>
      </p:sp>
      <p:pic>
        <p:nvPicPr>
          <p:cNvPr id="1026" name="Picture 2" descr="RFID Inventory Management｜Mighty Cube">
            <a:extLst>
              <a:ext uri="{FF2B5EF4-FFF2-40B4-BE49-F238E27FC236}">
                <a16:creationId xmlns:a16="http://schemas.microsoft.com/office/drawing/2014/main" id="{1466FAA6-646C-9F1D-2095-8BB6C86CC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132" y="1569021"/>
            <a:ext cx="2798618"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829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Emerging Trends in Inventory Management</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7886700" cy="3263504"/>
          </a:xfrm>
        </p:spPr>
        <p:txBody>
          <a:bodyPr>
            <a:normAutofit/>
          </a:bodyPr>
          <a:lstStyle/>
          <a:p>
            <a:pPr marL="0" indent="0">
              <a:buNone/>
            </a:pPr>
            <a:r>
              <a:rPr lang="en-US" b="1" dirty="0"/>
              <a:t>Demand Forecasting and Inventory planning using Data Analytics and Insights</a:t>
            </a:r>
          </a:p>
          <a:p>
            <a:pPr algn="just"/>
            <a:r>
              <a:rPr lang="en-US" sz="2000" dirty="0">
                <a:effectLst/>
                <a:ea typeface="Calibri" panose="020F0502020204030204" pitchFamily="34" charset="0"/>
                <a:cs typeface="Mangal" panose="02040503050203030202" pitchFamily="18" charset="0"/>
              </a:rPr>
              <a:t>Inventory planning is a process that involves balancing supply and demand, managing inventory levels and optimizing order fulfillment.</a:t>
            </a:r>
          </a:p>
          <a:p>
            <a:pPr algn="just"/>
            <a:r>
              <a:rPr lang="en-US" sz="2000" dirty="0">
                <a:effectLst/>
                <a:ea typeface="Calibri" panose="020F0502020204030204" pitchFamily="34" charset="0"/>
                <a:cs typeface="Mangal" panose="02040503050203030202" pitchFamily="18" charset="0"/>
              </a:rPr>
              <a:t>Data analytics and insights can be used to accurately forecast demand and determine ideal inventory levels for each product by understanding patterns and trends in the existing data. </a:t>
            </a:r>
          </a:p>
          <a:p>
            <a:pPr algn="just"/>
            <a:r>
              <a:rPr lang="en-US" sz="2000" dirty="0">
                <a:effectLst/>
                <a:ea typeface="Calibri" panose="020F0502020204030204" pitchFamily="34" charset="0"/>
                <a:cs typeface="Mangal" panose="02040503050203030202" pitchFamily="18" charset="0"/>
              </a:rPr>
              <a:t>Businesses can improve forecasting and save costs on storage by applying Data Analytics in Inventory planning.</a:t>
            </a:r>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4</a:t>
            </a:fld>
            <a:endParaRPr lang="en-GB" dirty="0"/>
          </a:p>
        </p:txBody>
      </p:sp>
    </p:spTree>
    <p:extLst>
      <p:ext uri="{BB962C8B-B14F-4D97-AF65-F5344CB8AC3E}">
        <p14:creationId xmlns:p14="http://schemas.microsoft.com/office/powerpoint/2010/main" val="300682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Emerging Trends in Inventory Management</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7886700" cy="3263504"/>
          </a:xfrm>
        </p:spPr>
        <p:txBody>
          <a:bodyPr>
            <a:normAutofit/>
          </a:bodyPr>
          <a:lstStyle/>
          <a:p>
            <a:pPr marL="0" indent="0">
              <a:buNone/>
            </a:pPr>
            <a:r>
              <a:rPr lang="en-US" b="1" dirty="0"/>
              <a:t>Dynamic Pricing through Machine Learning</a:t>
            </a:r>
          </a:p>
          <a:p>
            <a:pPr algn="just"/>
            <a:r>
              <a:rPr lang="en-US" sz="1800" dirty="0">
                <a:effectLst/>
                <a:latin typeface="Calibri" panose="020F0502020204030204" pitchFamily="34" charset="0"/>
                <a:ea typeface="Calibri" panose="020F0502020204030204" pitchFamily="34" charset="0"/>
                <a:cs typeface="Mangal" panose="02040503050203030202" pitchFamily="18" charset="0"/>
              </a:rPr>
              <a:t>Dynamic pricing is the practice of setting a price for a product or service based on current market conditions. </a:t>
            </a:r>
          </a:p>
          <a:p>
            <a:pPr algn="just"/>
            <a:r>
              <a:rPr lang="en-US" sz="1800" dirty="0">
                <a:effectLst/>
                <a:latin typeface="Calibri" panose="020F0502020204030204" pitchFamily="34" charset="0"/>
                <a:ea typeface="Calibri" panose="020F0502020204030204" pitchFamily="34" charset="0"/>
                <a:cs typeface="Mangal" panose="02040503050203030202" pitchFamily="18" charset="0"/>
              </a:rPr>
              <a:t>Traditionally, sellers used to set the price based on a manual analysis of the cost, demand, supply or competition. This was limited to premium pricing (higher than the market) and penetration pricing (relatively lower than the market). </a:t>
            </a:r>
          </a:p>
          <a:p>
            <a:pPr algn="just"/>
            <a:r>
              <a:rPr lang="en-US" sz="1800" dirty="0">
                <a:effectLst/>
                <a:latin typeface="Calibri" panose="020F0502020204030204" pitchFamily="34" charset="0"/>
                <a:ea typeface="Calibri" panose="020F0502020204030204" pitchFamily="34" charset="0"/>
                <a:cs typeface="Mangal" panose="02040503050203030202" pitchFamily="18" charset="0"/>
              </a:rPr>
              <a:t>Through machine learning, the dynamic approach ensures scalability of the pricing decisions. Dynamic pricing algorithms also bring flexibility as retailers can set prices targeting different groups of shoppers. This can be achieved by creating an optimal value offering based on market trends, demand fluctuations, customer behavior, purchasing power, and plenty of other factors. </a:t>
            </a:r>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5</a:t>
            </a:fld>
            <a:endParaRPr lang="en-GB" dirty="0"/>
          </a:p>
        </p:txBody>
      </p:sp>
    </p:spTree>
    <p:extLst>
      <p:ext uri="{BB962C8B-B14F-4D97-AF65-F5344CB8AC3E}">
        <p14:creationId xmlns:p14="http://schemas.microsoft.com/office/powerpoint/2010/main" val="2869783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Sources:</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7886700" cy="3263504"/>
          </a:xfrm>
        </p:spPr>
        <p:txBody>
          <a:bodyPr>
            <a:normAutofit/>
          </a:bodyPr>
          <a:lstStyle/>
          <a:p>
            <a:pPr>
              <a:lnSpc>
                <a:spcPct val="100000"/>
              </a:lnSpc>
              <a:spcBef>
                <a:spcPts val="0"/>
              </a:spcBef>
              <a:spcAft>
                <a:spcPts val="1800"/>
              </a:spcAft>
            </a:pPr>
            <a:r>
              <a:rPr lang="en-US" sz="1800" u="sng" dirty="0">
                <a:effectLst/>
                <a:ea typeface="Calibri" panose="020F0502020204030204" pitchFamily="34" charset="0"/>
                <a:cs typeface="Mangal" panose="02040503050203030202" pitchFamily="18" charset="0"/>
                <a:hlinkClick r:id="rId2">
                  <a:extLst>
                    <a:ext uri="{A12FA001-AC4F-418D-AE19-62706E023703}">
                      <ahyp:hlinkClr xmlns:ahyp="http://schemas.microsoft.com/office/drawing/2018/hyperlinkcolor" val="tx"/>
                    </a:ext>
                  </a:extLst>
                </a:hlinkClick>
              </a:rPr>
              <a:t>https://www.technology-innovators.com/warehouse-robotics-automation-and-efficiency-in-inventory-management/</a:t>
            </a:r>
            <a:endParaRPr lang="en-US" sz="1800" dirty="0">
              <a:effectLst/>
              <a:ea typeface="Calibri" panose="020F0502020204030204" pitchFamily="34" charset="0"/>
              <a:cs typeface="Mangal" panose="02040503050203030202" pitchFamily="18" charset="0"/>
            </a:endParaRPr>
          </a:p>
          <a:p>
            <a:pPr>
              <a:lnSpc>
                <a:spcPct val="100000"/>
              </a:lnSpc>
              <a:spcBef>
                <a:spcPts val="0"/>
              </a:spcBef>
              <a:spcAft>
                <a:spcPts val="1800"/>
              </a:spcAft>
            </a:pPr>
            <a:r>
              <a:rPr lang="en-US" sz="1800" u="sng" dirty="0">
                <a:effectLst/>
                <a:ea typeface="Calibri" panose="020F0502020204030204" pitchFamily="34" charset="0"/>
                <a:cs typeface="Mangal" panose="02040503050203030202" pitchFamily="18" charset="0"/>
                <a:hlinkClick r:id="rId3">
                  <a:extLst>
                    <a:ext uri="{A12FA001-AC4F-418D-AE19-62706E023703}">
                      <ahyp:hlinkClr xmlns:ahyp="http://schemas.microsoft.com/office/drawing/2018/hyperlinkcolor" val="tx"/>
                    </a:ext>
                  </a:extLst>
                </a:hlinkClick>
              </a:rPr>
              <a:t>https://conjura.com/how-to-leverage-data-analytics-to-forecast-stock-and-demand-a-guide-for-inventory-planners/</a:t>
            </a:r>
            <a:endParaRPr lang="en-US" sz="1800" u="sng" dirty="0">
              <a:effectLst/>
              <a:ea typeface="Calibri" panose="020F0502020204030204" pitchFamily="34" charset="0"/>
              <a:cs typeface="Mangal" panose="02040503050203030202" pitchFamily="18" charset="0"/>
            </a:endParaRPr>
          </a:p>
          <a:p>
            <a:pPr marL="0" marR="0">
              <a:lnSpc>
                <a:spcPct val="100000"/>
              </a:lnSpc>
              <a:spcBef>
                <a:spcPts val="0"/>
              </a:spcBef>
              <a:spcAft>
                <a:spcPts val="1800"/>
              </a:spcAft>
            </a:pPr>
            <a:r>
              <a:rPr lang="en-US" sz="1800" dirty="0">
                <a:effectLst/>
                <a:ea typeface="Calibri" panose="020F0502020204030204" pitchFamily="34" charset="0"/>
                <a:cs typeface="Mangal" panose="02040503050203030202" pitchFamily="18" charset="0"/>
                <a:hlinkClick r:id="rId4">
                  <a:extLst>
                    <a:ext uri="{A12FA001-AC4F-418D-AE19-62706E023703}">
                      <ahyp:hlinkClr xmlns:ahyp="http://schemas.microsoft.com/office/drawing/2018/hyperlinkcolor" val="tx"/>
                    </a:ext>
                  </a:extLst>
                </a:hlinkClick>
              </a:rPr>
              <a:t>https://www.mightycube.co.jp/en/solution/inventry-management/</a:t>
            </a:r>
            <a:endParaRPr lang="en-US" sz="1800" dirty="0">
              <a:effectLst/>
              <a:ea typeface="Calibri" panose="020F0502020204030204" pitchFamily="34" charset="0"/>
              <a:cs typeface="Mangal" panose="02040503050203030202" pitchFamily="18" charset="0"/>
            </a:endParaRPr>
          </a:p>
          <a:p>
            <a:pPr marL="0">
              <a:lnSpc>
                <a:spcPct val="100000"/>
              </a:lnSpc>
              <a:spcBef>
                <a:spcPts val="0"/>
              </a:spcBef>
              <a:spcAft>
                <a:spcPts val="1800"/>
              </a:spcAft>
            </a:pPr>
            <a:r>
              <a:rPr lang="en-US" sz="1800" dirty="0">
                <a:effectLst/>
                <a:latin typeface="Calibri" panose="020F0502020204030204" pitchFamily="34" charset="0"/>
                <a:ea typeface="Calibri" panose="020F0502020204030204" pitchFamily="34" charset="0"/>
                <a:cs typeface="Mangal" panose="02040503050203030202" pitchFamily="18" charset="0"/>
                <a:hlinkClick r:id="rId5">
                  <a:extLst>
                    <a:ext uri="{A12FA001-AC4F-418D-AE19-62706E023703}">
                      <ahyp:hlinkClr xmlns:ahyp="http://schemas.microsoft.com/office/drawing/2018/hyperlinkcolor" val="tx"/>
                    </a:ext>
                  </a:extLst>
                </a:hlinkClick>
              </a:rPr>
              <a:t>https://medium.com/total-data-science/how-machine-learning-is-helping-in-providing-dynamic-pricing-7efdb8af9083</a:t>
            </a:r>
            <a:r>
              <a:rPr lang="en-US" sz="1800" dirty="0">
                <a:effectLst/>
                <a:latin typeface="Calibri" panose="020F0502020204030204" pitchFamily="34" charset="0"/>
                <a:ea typeface="Calibri" panose="020F0502020204030204" pitchFamily="34" charset="0"/>
                <a:cs typeface="Mangal" panose="02040503050203030202" pitchFamily="18" charset="0"/>
              </a:rPr>
              <a:t> </a:t>
            </a:r>
          </a:p>
          <a:p>
            <a:pPr marL="0" marR="0" indent="0">
              <a:lnSpc>
                <a:spcPct val="100000"/>
              </a:lnSpc>
              <a:spcBef>
                <a:spcPts val="0"/>
              </a:spcBef>
              <a:spcAft>
                <a:spcPts val="1800"/>
              </a:spcAft>
              <a:buNone/>
            </a:pPr>
            <a:endParaRPr lang="en-US" sz="1800" dirty="0">
              <a:ea typeface="Calibri" panose="020F0502020204030204" pitchFamily="34" charset="0"/>
              <a:cs typeface="Mangal" panose="02040503050203030202" pitchFamily="18" charset="0"/>
            </a:endParaRPr>
          </a:p>
          <a:p>
            <a:pPr marL="0" marR="0">
              <a:spcBef>
                <a:spcPts val="0"/>
              </a:spcBef>
              <a:spcAft>
                <a:spcPts val="0"/>
              </a:spcAft>
            </a:pPr>
            <a:endParaRPr lang="en-US" sz="1800" dirty="0">
              <a:latin typeface="Calibri" panose="020F0502020204030204" pitchFamily="34" charset="0"/>
              <a:cs typeface="Mangal" panose="02040503050203030202" pitchFamily="18" charset="0"/>
            </a:endParaRPr>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6</a:t>
            </a:fld>
            <a:endParaRPr lang="en-GB" dirty="0"/>
          </a:p>
        </p:txBody>
      </p:sp>
    </p:spTree>
    <p:extLst>
      <p:ext uri="{BB962C8B-B14F-4D97-AF65-F5344CB8AC3E}">
        <p14:creationId xmlns:p14="http://schemas.microsoft.com/office/powerpoint/2010/main" val="349096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9000"/>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5575" y="3381521"/>
            <a:ext cx="5322497" cy="1386191"/>
          </a:xfrm>
        </p:spPr>
        <p:txBody>
          <a:bodyPr/>
          <a:lstStyle/>
          <a:p>
            <a:r>
              <a:rPr lang="en-US" dirty="0"/>
              <a:t>Python implementation</a:t>
            </a:r>
          </a:p>
        </p:txBody>
      </p:sp>
    </p:spTree>
    <p:extLst>
      <p:ext uri="{BB962C8B-B14F-4D97-AF65-F5344CB8AC3E}">
        <p14:creationId xmlns:p14="http://schemas.microsoft.com/office/powerpoint/2010/main" val="1150697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Creating an inventory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idx="1"/>
          </p:nvPr>
        </p:nvSpPr>
        <p:spPr/>
        <p:txBody>
          <a:bodyPr/>
          <a:lstStyle/>
          <a:p>
            <a:r>
              <a:rPr lang="en-US" dirty="0"/>
              <a:t>Using object-oriented programming, we created a Class of Inventory with a display function. </a:t>
            </a:r>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8</a:t>
            </a:fld>
            <a:endParaRPr lang="en-GB" noProof="0" dirty="0"/>
          </a:p>
        </p:txBody>
      </p:sp>
      <p:pic>
        <p:nvPicPr>
          <p:cNvPr id="17" name="Picture 16" descr="A screenshot of a computer code&#10;&#10;Description automatically generated">
            <a:extLst>
              <a:ext uri="{FF2B5EF4-FFF2-40B4-BE49-F238E27FC236}">
                <a16:creationId xmlns:a16="http://schemas.microsoft.com/office/drawing/2014/main" id="{4D4E9A3F-A457-8BD6-43BB-1F6545A5A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064167"/>
            <a:ext cx="7772400" cy="2131488"/>
          </a:xfrm>
          <a:prstGeom prst="rect">
            <a:avLst/>
          </a:prstGeom>
        </p:spPr>
      </p:pic>
    </p:spTree>
    <p:extLst>
      <p:ext uri="{BB962C8B-B14F-4D97-AF65-F5344CB8AC3E}">
        <p14:creationId xmlns:p14="http://schemas.microsoft.com/office/powerpoint/2010/main" val="796061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Creating an inventory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idx="1"/>
          </p:nvPr>
        </p:nvSpPr>
        <p:spPr/>
        <p:txBody>
          <a:bodyPr/>
          <a:lstStyle/>
          <a:p>
            <a:r>
              <a:rPr lang="en-US" dirty="0"/>
              <a:t>Created the </a:t>
            </a:r>
            <a:r>
              <a:rPr lang="en-US" dirty="0" err="1"/>
              <a:t>add_item</a:t>
            </a:r>
            <a:r>
              <a:rPr lang="en-US" dirty="0"/>
              <a:t> function within our class, we added items to the end of the list with name, number of units and cost of each unit</a:t>
            </a:r>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9</a:t>
            </a:fld>
            <a:endParaRPr lang="en-GB" noProof="0" dirty="0"/>
          </a:p>
        </p:txBody>
      </p:sp>
      <p:pic>
        <p:nvPicPr>
          <p:cNvPr id="12" name="Picture 11" descr="A screenshot of a computer code&#10;&#10;Description automatically generated">
            <a:extLst>
              <a:ext uri="{FF2B5EF4-FFF2-40B4-BE49-F238E27FC236}">
                <a16:creationId xmlns:a16="http://schemas.microsoft.com/office/drawing/2014/main" id="{F4B6139E-51CB-0EDF-C75F-0E021E684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809" y="1960157"/>
            <a:ext cx="7112381" cy="2950951"/>
          </a:xfrm>
          <a:prstGeom prst="rect">
            <a:avLst/>
          </a:prstGeom>
        </p:spPr>
      </p:pic>
      <p:sp>
        <p:nvSpPr>
          <p:cNvPr id="5" name="Rectangle 4">
            <a:extLst>
              <a:ext uri="{FF2B5EF4-FFF2-40B4-BE49-F238E27FC236}">
                <a16:creationId xmlns:a16="http://schemas.microsoft.com/office/drawing/2014/main" id="{B28790E7-9A0B-91F2-ACB9-F07445D4D7DA}"/>
              </a:ext>
            </a:extLst>
          </p:cNvPr>
          <p:cNvSpPr/>
          <p:nvPr/>
        </p:nvSpPr>
        <p:spPr>
          <a:xfrm>
            <a:off x="1523038" y="2421897"/>
            <a:ext cx="6605151" cy="3417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5843972"/>
      </p:ext>
    </p:extLst>
  </p:cSld>
  <p:clrMapOvr>
    <a:masterClrMapping/>
  </p:clrMapOvr>
</p:sld>
</file>

<file path=ppt/theme/theme1.xml><?xml version="1.0" encoding="utf-8"?>
<a:theme xmlns:a="http://schemas.openxmlformats.org/drawingml/2006/main" name="Office-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356eb59-6f0e-40a8-a137-a585854b7495">
      <Terms xmlns="http://schemas.microsoft.com/office/infopath/2007/PartnerControls"/>
    </lcf76f155ced4ddcb4097134ff3c332f>
    <Howtouse xmlns="a356eb59-6f0e-40a8-a137-a585854b7495" xsi:nil="true"/>
    <TemplateType xmlns="a356eb59-6f0e-40a8-a137-a585854b7495" xsi:nil="true"/>
    <TaxCatchAll xmlns="f7c974c1-5ca4-4eb2-93e2-7e475373de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2AC128151AA7469EE0CDE1D368E057" ma:contentTypeVersion="13" ma:contentTypeDescription="Create a new document." ma:contentTypeScope="" ma:versionID="2be8ad1a380424f553f759d9118a776a">
  <xsd:schema xmlns:xsd="http://www.w3.org/2001/XMLSchema" xmlns:xs="http://www.w3.org/2001/XMLSchema" xmlns:p="http://schemas.microsoft.com/office/2006/metadata/properties" xmlns:ns2="a356eb59-6f0e-40a8-a137-a585854b7495" xmlns:ns3="f7c974c1-5ca4-4eb2-93e2-7e475373de9c" targetNamespace="http://schemas.microsoft.com/office/2006/metadata/properties" ma:root="true" ma:fieldsID="c819869d263fb718651ed35b63737991" ns2:_="" ns3:_="">
    <xsd:import namespace="a356eb59-6f0e-40a8-a137-a585854b7495"/>
    <xsd:import namespace="f7c974c1-5ca4-4eb2-93e2-7e475373de9c"/>
    <xsd:element name="properties">
      <xsd:complexType>
        <xsd:sequence>
          <xsd:element name="documentManagement">
            <xsd:complexType>
              <xsd:all>
                <xsd:element ref="ns2:TemplateType" minOccurs="0"/>
                <xsd:element ref="ns2:Howtouse" minOccurs="0"/>
                <xsd:element ref="ns2:MediaServiceMetadata" minOccurs="0"/>
                <xsd:element ref="ns2:MediaServiceFastMetadata" minOccurs="0"/>
                <xsd:element ref="ns2:MediaServiceAutoTag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56eb59-6f0e-40a8-a137-a585854b7495" elementFormDefault="qualified">
    <xsd:import namespace="http://schemas.microsoft.com/office/2006/documentManagement/types"/>
    <xsd:import namespace="http://schemas.microsoft.com/office/infopath/2007/PartnerControls"/>
    <xsd:element name="TemplateType" ma:index="8" nillable="true" ma:displayName="Template Type" ma:format="Dropdown" ma:internalName="TemplateType">
      <xsd:simpleType>
        <xsd:restriction base="dms:Choice">
          <xsd:enumeration value="Presentation"/>
          <xsd:enumeration value="Video Background"/>
        </xsd:restriction>
      </xsd:simpleType>
    </xsd:element>
    <xsd:element name="Howtouse" ma:index="9" nillable="true" ma:displayName="How to use" ma:format="Dropdown" ma:internalName="Howtouse">
      <xsd:simpleType>
        <xsd:restriction base="dms:Text">
          <xsd:maxLength value="255"/>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be93dfd-edcf-4440-91cd-8c3c7c2d9bf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c974c1-5ca4-4eb2-93e2-7e475373de9c"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9b5758b2-9c75-4b0e-a452-93ee81db82da}" ma:internalName="TaxCatchAll" ma:showField="CatchAllData" ma:web="f7c974c1-5ca4-4eb2-93e2-7e475373de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C1D7F1-6B2C-42EE-B51D-884B1C2875D1}">
  <ds:schemaRefs>
    <ds:schemaRef ds:uri="http://schemas.microsoft.com/office/2006/metadata/properties"/>
    <ds:schemaRef ds:uri="http://schemas.microsoft.com/office/infopath/2007/PartnerControls"/>
    <ds:schemaRef ds:uri="a356eb59-6f0e-40a8-a137-a585854b7495"/>
    <ds:schemaRef ds:uri="f7c974c1-5ca4-4eb2-93e2-7e475373de9c"/>
  </ds:schemaRefs>
</ds:datastoreItem>
</file>

<file path=customXml/itemProps2.xml><?xml version="1.0" encoding="utf-8"?>
<ds:datastoreItem xmlns:ds="http://schemas.openxmlformats.org/officeDocument/2006/customXml" ds:itemID="{A8CE1E09-C946-434B-90EE-1D90EF456E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56eb59-6f0e-40a8-a137-a585854b7495"/>
    <ds:schemaRef ds:uri="f7c974c1-5ca4-4eb2-93e2-7e475373de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2D077-C9AA-4805-8C88-F1390F8641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99</TotalTime>
  <Words>435</Words>
  <Application>Microsoft Macintosh PowerPoint</Application>
  <PresentationFormat>On-screen Show (16:9)</PresentationFormat>
  <Paragraphs>43</Paragraphs>
  <Slides>11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Office-Design</vt:lpstr>
      <vt:lpstr>PowerPoint Presentation</vt:lpstr>
      <vt:lpstr>Emerging Trends in Inventory Management</vt:lpstr>
      <vt:lpstr>Emerging Trends in Inventory Management</vt:lpstr>
      <vt:lpstr>Emerging Trends in Inventory Management</vt:lpstr>
      <vt:lpstr>Emerging Trends in Inventory Management</vt:lpstr>
      <vt:lpstr>Sources:</vt:lpstr>
      <vt:lpstr>Python implementation</vt:lpstr>
      <vt:lpstr>Creating an inventory in python</vt:lpstr>
      <vt:lpstr>Creating an inventory in python</vt:lpstr>
      <vt:lpstr>Applying LIFO or FIFO in python</vt:lpstr>
      <vt:lpstr>Applying LIFO or FIFO in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Office-Anwender</dc:creator>
  <cp:lastModifiedBy>Anoushka Berry</cp:lastModifiedBy>
  <cp:revision>448</cp:revision>
  <dcterms:created xsi:type="dcterms:W3CDTF">2019-02-15T13:15:02Z</dcterms:created>
  <dcterms:modified xsi:type="dcterms:W3CDTF">2023-11-13T17:42:12Z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0x010100142AC128151AA7469EE0CDE1D368E057</vt:lpwstr>
  </property>
</Properties>
</file>